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7" r:id="rId4"/>
    <p:sldId id="274" r:id="rId5"/>
    <p:sldId id="277" r:id="rId6"/>
    <p:sldId id="278" r:id="rId7"/>
    <p:sldId id="276" r:id="rId8"/>
    <p:sldId id="275" r:id="rId9"/>
    <p:sldId id="271" r:id="rId10"/>
    <p:sldId id="260" r:id="rId11"/>
    <p:sldId id="273" r:id="rId12"/>
    <p:sldId id="268" r:id="rId13"/>
    <p:sldId id="281" r:id="rId14"/>
    <p:sldId id="280" r:id="rId15"/>
    <p:sldId id="279" r:id="rId16"/>
    <p:sldId id="272" r:id="rId17"/>
    <p:sldId id="270" r:id="rId18"/>
    <p:sldId id="282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E609-90A4-40B3-A3FE-B9EC382FE12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EAA9-0FE9-4BA8-AA7E-FF325AFCE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2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Были</a:t>
            </a:r>
            <a:r>
              <a:rPr lang="ru-RU" baseline="0" dirty="0" smtClean="0"/>
              <a:t> ступени – теперь уровни</a:t>
            </a:r>
          </a:p>
          <a:p>
            <a:r>
              <a:rPr lang="ru-RU" baseline="0" dirty="0" smtClean="0"/>
              <a:t>Дошкольное образование – теперь уровень</a:t>
            </a:r>
          </a:p>
          <a:p>
            <a:r>
              <a:rPr lang="ru-RU" baseline="0" dirty="0" smtClean="0"/>
              <a:t>Теперь среднее общее (без полного)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AEFC87-1A93-479C-806A-F7B5F8AAEC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ukhm.ru/index.php/personifitsirovannoe-finansirovanie-dopolnitelnogo-obrazovaniya-detej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hmansy.ru/personificirovannoe-finansirovanie-dopolnitelnogo-obrazovaniy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3;&#1084;&#1072;&#1086;.&#1087;&#1092;&#1076;&#1086;.&#1088;&#1092;/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uhmansy.ru/personificirovannoe-finansirovanie-dopolnitelnogo-obrazovaniy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3;&#1084;&#1072;&#1086;.&#1087;&#1092;&#1076;&#1086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10583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ерсонифицированное финансирование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</a:t>
            </a:r>
          </a:p>
        </p:txBody>
      </p:sp>
      <p:pic>
        <p:nvPicPr>
          <p:cNvPr id="3" name="Picture 11" descr="H: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015262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619672" y="38100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Ханты-Мансийска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68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Информация об уполномоченном органе ответственном за апробацию и внедрение системы персонифицированного финансирования детей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40689"/>
              </p:ext>
            </p:extLst>
          </p:nvPr>
        </p:nvGraphicFramePr>
        <p:xfrm>
          <a:off x="827584" y="1397000"/>
          <a:ext cx="7776864" cy="478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8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уполномоченного органа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Департамента образования Администрации города Ханты-Мансийска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руководителя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Личкун Юрий Михайлович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Контактный номер телефона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8-3467-326239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Постановление Администрации 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города Ханты-Мансийска 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17.08.2017 № 771 «Об утверждении параметров персонифицированного финансирования дополнительного образования детей в городе 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Ханты-Мансийске на 2017-2020 годы»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509" y="62450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</a:rPr>
              <a:t>Сведения о муниципальной уполномоченной организации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67134"/>
              </p:ext>
            </p:extLst>
          </p:nvPr>
        </p:nvGraphicFramePr>
        <p:xfrm>
          <a:off x="827584" y="1397000"/>
          <a:ext cx="7776864" cy="478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8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уполномоченной организации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Муниципальное автономное образовательное учреждение 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«Детский сад №22 «Планета детства»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руководителя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Полякова Елена Владимировна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Контактный номер телефона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8-3467-336637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Департамента образования Администрации города Ханты-Мансийска от 18.08.2017 № 614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«Об определении муниципальной уполномоченной организации»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Информационная кампания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98765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212745"/>
                </a:solidFill>
                <a:latin typeface="Times New Roman"/>
                <a:ea typeface="Calibri"/>
                <a:cs typeface="Times New Roman"/>
              </a:rPr>
              <a:t>информация об апробации системы персонифицированного финансирования размещена на сайтах образовательных организаций, опорной площадки – Межшкольный  учебный комбинат </a:t>
            </a:r>
            <a:r>
              <a:rPr lang="en-US" sz="2000" dirty="0">
                <a:solidFill>
                  <a:srgbClr val="212745"/>
                </a:solidFill>
                <a:latin typeface="Times New Roman"/>
                <a:ea typeface="Calibri"/>
                <a:cs typeface="Times New Roman"/>
                <a:hlinkClick r:id="rId2"/>
              </a:rPr>
              <a:t>http://www.mukhm.ru/index.php/personifitsirovannoe-finansirovanie-dopolnitelnogo-obrazovaniya-detej</a:t>
            </a:r>
            <a:endParaRPr lang="ru-RU" sz="2000" dirty="0">
              <a:solidFill>
                <a:srgbClr val="212745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6551" r="2796" b="13393"/>
          <a:stretch/>
        </p:blipFill>
        <p:spPr bwMode="auto">
          <a:xfrm>
            <a:off x="251521" y="2429666"/>
            <a:ext cx="8640960" cy="419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498" y="791822"/>
            <a:ext cx="4662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обзорная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статья в городской общественно-политической газете «</a:t>
            </a:r>
            <a:r>
              <a:rPr lang="ru-RU" sz="20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Самарово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– Ханты-Мансийск» от 25.05.2017 №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22</a:t>
            </a:r>
          </a:p>
          <a:p>
            <a:pPr lvl="0" algn="just"/>
            <a:endParaRPr lang="ru-RU" sz="1600" dirty="0" smtClean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Информационная кампания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3528"/>
            <a:ext cx="48245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51511"/>
            <a:ext cx="3312368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Информационная кампания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7" r="18521" b="15179"/>
          <a:stretch/>
        </p:blipFill>
        <p:spPr bwMode="auto">
          <a:xfrm>
            <a:off x="755576" y="1772816"/>
            <a:ext cx="76328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7" y="836978"/>
            <a:ext cx="8280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1274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нформация о системе размещена на портале органов </a:t>
            </a:r>
            <a:r>
              <a:rPr lang="ru-RU" sz="2000" dirty="0" smtClean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местного самоуправления </a:t>
            </a:r>
            <a:r>
              <a:rPr lang="ru-RU" sz="2000" dirty="0">
                <a:solidFill>
                  <a:srgbClr val="212745"/>
                </a:solidFill>
                <a:latin typeface="Times New Roman"/>
                <a:ea typeface="Times New Roman"/>
                <a:cs typeface="Times New Roman"/>
              </a:rPr>
              <a:t>города Ханты-Мансийска от 28.08.2017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1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478" y="783868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сайт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Департамента образования города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Ханты-Мансийска, «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Персонифицированное финансирование дополнительного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образования» </a:t>
            </a:r>
            <a:r>
              <a:rPr lang="ru-RU" sz="2000" u="sng" dirty="0" smtClean="0">
                <a:solidFill>
                  <a:schemeClr val="tx2"/>
                </a:solidFill>
                <a:latin typeface="Times New Roman"/>
                <a:ea typeface="Times New Roman"/>
                <a:hlinkClick r:id="rId2"/>
              </a:rPr>
              <a:t>http</a:t>
            </a:r>
            <a:r>
              <a:rPr lang="ru-RU" sz="2000" u="sng" dirty="0">
                <a:solidFill>
                  <a:schemeClr val="tx2"/>
                </a:solidFill>
                <a:latin typeface="Times New Roman"/>
                <a:ea typeface="Times New Roman"/>
                <a:hlinkClick r:id="rId2"/>
              </a:rPr>
              <a:t>://</a:t>
            </a:r>
            <a:r>
              <a:rPr lang="ru-RU" sz="2000" u="sng" dirty="0" smtClean="0">
                <a:solidFill>
                  <a:schemeClr val="tx2"/>
                </a:solidFill>
                <a:latin typeface="Times New Roman"/>
                <a:ea typeface="Times New Roman"/>
                <a:hlinkClick r:id="rId2"/>
              </a:rPr>
              <a:t>eduhmansy.ru/personificirovannoe-finansirovanie-dopolnitelnogo-obrazovaniya</a:t>
            </a:r>
            <a:endParaRPr lang="ru-RU" sz="2000" u="sng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lvl="0" algn="just"/>
            <a:endParaRPr lang="ru-RU" sz="2000" u="sng" dirty="0" smtClean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Информационная кампания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" r="1548" b="3757"/>
          <a:stretch/>
        </p:blipFill>
        <p:spPr bwMode="auto">
          <a:xfrm>
            <a:off x="1115616" y="2107307"/>
            <a:ext cx="7056784" cy="446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используемых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сертификатов </a:t>
            </a:r>
            <a:b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состоянию на 31.10.2017 г.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68486"/>
              </p:ext>
            </p:extLst>
          </p:nvPr>
        </p:nvGraphicFramePr>
        <p:xfrm>
          <a:off x="647564" y="1268760"/>
          <a:ext cx="8172908" cy="495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617"/>
                <a:gridCol w="2055075"/>
                <a:gridCol w="1944216"/>
              </a:tblGrid>
              <a:tr h="182949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вида дополнительной общеразвивающей программы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используемых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сертификатов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Лимит в 2017 году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001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общеобразовательная (общеразвивающая) программа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771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Адаптированная дополнительная общеобразовательная (общеразвивающая) программа для детей с ограниченными возможностями здоровья,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детей-инвалидов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17951" y="-229852"/>
            <a:ext cx="9406850" cy="7187243"/>
            <a:chOff x="105294950" y="106763775"/>
            <a:chExt cx="9478399" cy="6748187"/>
          </a:xfrm>
        </p:grpSpPr>
        <p:sp>
          <p:nvSpPr>
            <p:cNvPr id="5" name="Rectangle 4"/>
            <p:cNvSpPr>
              <a:spLocks noChangeArrowheads="1" noChangeShapeType="1"/>
            </p:cNvSpPr>
            <p:nvPr/>
          </p:nvSpPr>
          <p:spPr bwMode="auto">
            <a:xfrm>
              <a:off x="105329669" y="106776480"/>
              <a:ext cx="9408962" cy="667059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 noChangeShapeType="1"/>
            </p:cNvSpPr>
            <p:nvPr/>
          </p:nvSpPr>
          <p:spPr bwMode="auto">
            <a:xfrm>
              <a:off x="105804150" y="107231775"/>
              <a:ext cx="8460000" cy="576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06164150" y="112775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0000">
              <a:off x="107766402" y="112731554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111240150" y="112847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09512150" y="112775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000">
              <a:off x="112752150" y="112775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114084150" y="111695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000">
              <a:off x="114186950" y="110327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7" name="Picture 13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114186950" y="108923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0000">
              <a:off x="114084150" y="107591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9" name="Picture 15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11024150" y="106763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0" name="Picture 16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000">
              <a:off x="109404150" y="106763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07712150" y="106763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2" name="Picture 18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>
              <a:off x="106056150" y="106763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3" name="Picture 19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>
              <a:off x="105408150" y="109247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4" name="Picture 20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0000">
              <a:off x="112608150" y="106799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5" name="Picture 21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105294950" y="107951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6" name="Picture 22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105294950" y="111659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7" name="Picture 23" descr="NA02125_"/>
            <p:cNvPicPr preferRelativeResize="0">
              <a:picLocks noChangeArrowheads="1" noChangeShapeType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0000">
              <a:off x="105294950" y="110435775"/>
              <a:ext cx="586399" cy="664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99592" y="404664"/>
            <a:ext cx="7648608" cy="553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u="none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kumimoji="0" lang="ru-RU" altLang="ru-RU" sz="3200" b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  <a:t>Портал ПФДО — </a:t>
            </a:r>
            <a:r>
              <a:rPr kumimoji="0" lang="en-US" alt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  <a:hlinkClick r:id="rId3"/>
              </a:rPr>
              <a:t>http://</a:t>
            </a:r>
            <a:r>
              <a:rPr kumimoji="0" lang="ru-RU" alt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  <a:hlinkClick r:id="rId3"/>
              </a:rPr>
              <a:t>хмао.пфдо.рф</a:t>
            </a:r>
            <a:endParaRPr kumimoji="0" lang="ru-RU" alt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i="1" dirty="0" smtClean="0">
                <a:solidFill>
                  <a:srgbClr val="A50021"/>
                </a:solidFill>
                <a:latin typeface="Bookman Old Style" pitchFamily="18" charset="0"/>
                <a:cs typeface="Arial" pitchFamily="34" charset="0"/>
              </a:rPr>
              <a:t>Са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  <a:t>йт Департамента образования города Ханты-Мансийска, </a:t>
            </a:r>
            <a:b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  <a:t>«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  <a:t>Персонифицированное финансирование дополнительного образования</a:t>
            </a: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cs typeface="Arial" pitchFamily="34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Arial" pitchFamily="34" charset="0"/>
                <a:hlinkClick r:id="rId4"/>
              </a:rPr>
              <a:t>http://eduhmansy.ru/personificirovannoe-finansirovanie-dopolnitelnogo-obrazovaniya</a:t>
            </a:r>
            <a:endParaRPr kumimoji="0" lang="ru-RU" altLang="ru-RU" sz="2800" b="0" i="0" u="sng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sng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Bookman Old Style" pitchFamily="18" charset="0"/>
                <a:cs typeface="Arial" pitchFamily="34" charset="0"/>
              </a:rPr>
              <a:t>Уполномоченная организация — </a:t>
            </a:r>
            <a:b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Bookman Old Style" pitchFamily="18" charset="0"/>
                <a:cs typeface="Arial" pitchFamily="34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8-3467-336637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094" y="29969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70" y="188640"/>
            <a:ext cx="84249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актов,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регулирующих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ПФДО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07.05.2012 №599 «О мерах по реализации государственной политики в области образования и науки».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01.06.2012 №761 «О Национальной стратегии действий в интересах детей на 2012 – 2017 годы».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04.09.2014 №1726-р «Об утверждении Концепции развития дополнительного образования детей». 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24.04.2015 №729-р (ред. от 28.01.2017) «Об утверждении плана мероприятий на 2015 – 2020 годы по реализации Концепции развития дополнительного образования детей, утв. распоряжением Правительства РФ от 04.09.2014 №1726-р».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Паспорт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приоритетного проекта «Доступное дополнительное образование для детей», утвержденный президиумом Совета при Президенте Российской Федерации по стратегическому развитию и приоритетным проектам (протокол от 30.11.2016  №11).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Распоряжение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Губернатора Ханты-Мансийского автономного округа – Югры от 14.04.2017 №229-р «О плане мероприятий («дорожной карте») по введению персонифицированного финансирования дополнительного образования детей (Сертификата дополнительного образования) в Ханты-Мансийском автономном округе – Югре на 2017 год».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Концепция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финансирования системы  дополнительного образования детей в Ханты-Мансийском автономном округе-Югре (утверждена приказом Департамента образования и молодежной политики ХМАО-Югры от 10.07.2017 №1097, Департамента культуры ХМАО-Югры от 12.07.2017 №09-ОД-227/01-09, Департамента физической культуры и спорта ХМАО-Югры от 10.07.2017 №206).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и молодежной политики Ханты-Мансийского автономного округа – Югры от 04.08.2016 №1224 «Об утверждении Правил персонифицированного финансирования дополнительного образования детей в городе Ханты-Мансийске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	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Ханты-Мансийска от 17.08.2017 №771 «Об утверждении параметров персонифицированного финансирования дополнительного образования детей в городе Ханты-Мансийске на 2017-2020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286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</a:rPr>
              <a:t>Категории детей, которым предоставляются сертификаты дополнительного образования, закрепляющие гарантию по оплате выбираемых ребенком дополнительных общеобразовательных общеразвивающих программ в объеме, не превышающем установленный </a:t>
            </a:r>
            <a:r>
              <a:rPr lang="ru-RU" sz="2200" dirty="0" err="1">
                <a:solidFill>
                  <a:schemeClr val="tx2"/>
                </a:solidFill>
                <a:latin typeface="Times New Roman"/>
                <a:ea typeface="Times New Roman"/>
              </a:rPr>
              <a:t>подушевой</a:t>
            </a: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норматив: </a:t>
            </a:r>
          </a:p>
          <a:p>
            <a:pPr indent="449580" algn="just">
              <a:spcAft>
                <a:spcPts val="0"/>
              </a:spcAft>
            </a:pPr>
            <a:endParaRPr lang="ru-RU" sz="22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indent="44926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без ограниченных возможностей здоровья, препятствующих получению образования без создания специальных условий, в возрасте от 5 до 18 лет, осваивающие дополнительные общеобразовательные (общеразвивающие) программы не дифференцированные по уровням освоения, а также дополнительные общеразвивающие </a:t>
            </a:r>
            <a:r>
              <a:rPr lang="ru-RU" sz="2200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разноуровневые</a:t>
            </a: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программы стартового </a:t>
            </a: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уровня;</a:t>
            </a:r>
          </a:p>
          <a:p>
            <a:pPr algn="just">
              <a:spcAft>
                <a:spcPts val="0"/>
              </a:spcAft>
            </a:pPr>
            <a:endParaRPr lang="ru-RU" sz="2200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indent="44926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 ограниченными возможностями здоровья, препятствующими получению образования без создания специальных условий, дети-инвалиды в возрасте от 5 до </a:t>
            </a: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18 </a:t>
            </a:r>
            <a:r>
              <a:rPr lang="ru-RU" sz="22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лет, осваивающие адаптированные дополнительные общеобразовательные (общеразвивающие) </a:t>
            </a:r>
            <a:r>
              <a:rPr lang="ru-RU" sz="2200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программы</a:t>
            </a:r>
            <a:endParaRPr lang="ru-RU" sz="2200" u="none" strike="noStrike" spc="0" dirty="0">
              <a:solidFill>
                <a:schemeClr val="tx2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90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871" y="148478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именной </a:t>
            </a: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документ. </a:t>
            </a:r>
            <a:endParaRPr lang="ru-RU" sz="2400" b="1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</a:t>
            </a: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удостоверяет право на персонифицированное финансовое обеспечение получения доступной услуги дополнительного образования  в организации,  осуществляющей образовательную деятельность по реализации общеобразовательных программ дополнительного 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/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162880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Государственная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3417" y="2564904"/>
            <a:ext cx="25202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муниципальная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частная организация, осуществляющая образовательную деятельность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83417" y="4581128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Индивидуальный предприниматель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2492896"/>
            <a:ext cx="1800200" cy="18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Ребенок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781304">
            <a:off x="1940786" y="2158249"/>
            <a:ext cx="960607" cy="24130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1028107">
            <a:off x="2107484" y="2821791"/>
            <a:ext cx="960607" cy="24130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943280">
            <a:off x="2106108" y="3602112"/>
            <a:ext cx="960607" cy="24130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033996">
            <a:off x="1926666" y="4172440"/>
            <a:ext cx="960607" cy="2413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0312" y="2816932"/>
            <a:ext cx="1512168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prstClr val="white"/>
                </a:solidFill>
              </a:rPr>
              <a:t>Муниципаль-ный</a:t>
            </a:r>
            <a:r>
              <a:rPr lang="ru-RU" sz="1400" b="1" dirty="0" smtClean="0">
                <a:solidFill>
                  <a:prstClr val="white"/>
                </a:solidFill>
              </a:rPr>
              <a:t> бюджет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2555053">
            <a:off x="6297904" y="2424172"/>
            <a:ext cx="960607" cy="24130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1537038">
            <a:off x="6170850" y="2943123"/>
            <a:ext cx="960607" cy="24130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431406">
            <a:off x="6166329" y="3602112"/>
            <a:ext cx="960607" cy="24130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9056668">
            <a:off x="6297466" y="4201739"/>
            <a:ext cx="960607" cy="2413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900" y="6201812"/>
            <a:ext cx="901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оплаты услуги дополнительного образования, предоставляемой ребенку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3290" y="332656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концепция персонифицированного финансирования</a:t>
            </a:r>
            <a:endParaRPr lang="ru-RU" sz="22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1440" y="1340768"/>
            <a:ext cx="3074735" cy="4752528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088" y="5445388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ертифицированные</a:t>
            </a:r>
          </a:p>
          <a:p>
            <a:pPr algn="ctr"/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9" grpId="0" animBg="1"/>
      <p:bldP spid="19" grpId="0" animBg="1"/>
      <p:bldP spid="35" grpId="0" animBg="1"/>
      <p:bldP spid="36" grpId="0" animBg="1"/>
      <p:bldP spid="39" grpId="0" animBg="1"/>
      <p:bldP spid="20" grpId="0" animBg="1"/>
      <p:bldP spid="40" grpId="0" animBg="1"/>
      <p:bldP spid="41" grpId="0" animBg="1"/>
      <p:bldP spid="42" grpId="0" animBg="1"/>
      <p:bldP spid="4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48883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сертификата </a:t>
            </a: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</a:t>
            </a:r>
            <a:r>
              <a:rPr lang="ru-RU" sz="23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</a:p>
          <a:p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учета.</a:t>
            </a:r>
          </a:p>
          <a:p>
            <a:endParaRPr lang="ru-RU" sz="2400" b="1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вида сертификата, каждый получает доступ в личный кабинет информационной системы персонифицированного финансирования</a:t>
            </a:r>
            <a:endParaRPr lang="ru-RU" sz="2400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24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</a:t>
            </a:r>
          </a:p>
          <a:p>
            <a:pPr algn="ctr"/>
            <a:endParaRPr lang="ru-RU" sz="24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Заявление </a:t>
            </a:r>
            <a:r>
              <a:rPr lang="ru-RU" sz="24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включении в систему ПФДО от родителей (законных представителей) детей с приложением копий необходимых документов подается в любое образовательное учреждение города Ханты-Мансийска, включенное в реестр поставщиков услуг дополнительного </a:t>
            </a:r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/>
            <a:endParaRPr lang="ru-RU" sz="24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Решение </a:t>
            </a:r>
            <a:r>
              <a:rPr lang="ru-RU" sz="24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включении ребенка в систему ПФДО принимается уполномоченной организацией на основании рассмотрения заявления в течение трех дней и сообщается родителям (законным представителям) детей по электронной почте и/или по телефону, указанному в заявлении</a:t>
            </a:r>
          </a:p>
        </p:txBody>
      </p:sp>
    </p:spTree>
    <p:extLst>
      <p:ext uri="{BB962C8B-B14F-4D97-AF65-F5344CB8AC3E}">
        <p14:creationId xmlns:p14="http://schemas.microsoft.com/office/powerpoint/2010/main" val="24287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2" y="1916832"/>
            <a:ext cx="8676456" cy="35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(информационная система) </a:t>
            </a:r>
            <a:b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финансирования </a:t>
            </a:r>
          </a:p>
          <a:p>
            <a:pPr algn="ctr"/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в ХМАО – Югре </a:t>
            </a:r>
            <a:endParaRPr lang="ru-RU" b="1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3231" y="5805264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ru-RU" dirty="0" err="1">
                <a:solidFill>
                  <a:prstClr val="black"/>
                </a:solidFill>
                <a:hlinkClick r:id="rId3"/>
              </a:rPr>
              <a:t>хмао.пфдо.рф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67849"/>
              </p:ext>
            </p:extLst>
          </p:nvPr>
        </p:nvGraphicFramePr>
        <p:xfrm>
          <a:off x="755576" y="1484784"/>
          <a:ext cx="7848872" cy="4465320"/>
        </p:xfrm>
        <a:graphic>
          <a:graphicData uri="http://schemas.openxmlformats.org/drawingml/2006/table">
            <a:tbl>
              <a:tblPr firstRow="1" firstCol="1" bandRow="1"/>
              <a:tblGrid>
                <a:gridCol w="7848872"/>
              </a:tblGrid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 ДО СЮН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МБУДО "Патриот"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 ДО "Центр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психолого-педагогической,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медицинской и социальной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помощи"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МБУДО "МУК"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МБУДО "СЮТ"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ДОД ЦРТДиЮ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МБУДО «ДШИ»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МБУ ДО "ДЭКОЦ"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МБДОУ Детский сад №9 "Одуванчик"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 «СОШ № 6 им. Сирина Н.И.»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ЧУДО "Лингвистический центр "Новый взгляд"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ЧУДО "Центр обучения "Толмач"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9344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Перечень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организаций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–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поставщиков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образовательных услуг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1025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В реестр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общеобразовательных программ включено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90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программ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534</TotalTime>
  <Words>500</Words>
  <Application>Microsoft Office PowerPoint</Application>
  <PresentationFormat>Экран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Гришко Людмила Викторовна</dc:creator>
  <cp:lastModifiedBy>Кривоногов В.В.</cp:lastModifiedBy>
  <cp:revision>44</cp:revision>
  <cp:lastPrinted>2017-09-12T12:19:14Z</cp:lastPrinted>
  <dcterms:created xsi:type="dcterms:W3CDTF">2017-09-12T10:54:58Z</dcterms:created>
  <dcterms:modified xsi:type="dcterms:W3CDTF">2020-05-04T02:02:06Z</dcterms:modified>
</cp:coreProperties>
</file>