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65" r:id="rId3"/>
    <p:sldId id="267" r:id="rId4"/>
    <p:sldId id="274" r:id="rId5"/>
    <p:sldId id="277" r:id="rId6"/>
    <p:sldId id="278" r:id="rId7"/>
    <p:sldId id="276" r:id="rId8"/>
    <p:sldId id="275" r:id="rId9"/>
    <p:sldId id="271" r:id="rId10"/>
    <p:sldId id="260" r:id="rId11"/>
    <p:sldId id="273" r:id="rId12"/>
    <p:sldId id="268" r:id="rId13"/>
    <p:sldId id="281" r:id="rId14"/>
    <p:sldId id="280" r:id="rId15"/>
    <p:sldId id="279" r:id="rId16"/>
    <p:sldId id="272" r:id="rId17"/>
    <p:sldId id="270" r:id="rId18"/>
    <p:sldId id="282" r:id="rId19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70" d="100"/>
          <a:sy n="70" d="100"/>
        </p:scale>
        <p:origin x="74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3E609-90A4-40B3-A3FE-B9EC382FE12B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00EAA9-0FE9-4BA8-AA7E-FF325AFCE1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423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Были</a:t>
            </a:r>
            <a:r>
              <a:rPr lang="ru-RU" baseline="0" dirty="0" smtClean="0"/>
              <a:t> ступени – теперь уровни</a:t>
            </a:r>
          </a:p>
          <a:p>
            <a:r>
              <a:rPr lang="ru-RU" baseline="0" dirty="0" smtClean="0"/>
              <a:t>Дошкольное образование – теперь уровень</a:t>
            </a:r>
          </a:p>
          <a:p>
            <a:r>
              <a:rPr lang="ru-RU" baseline="0" dirty="0" smtClean="0"/>
              <a:t>Теперь среднее общее (без полного)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AEFC87-1A93-479C-806A-F7B5F8AAECB6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5407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mukhm.ru/index.php/personifitsirovannoe-finansirovanie-dopolnitelnogo-obrazovaniya-detej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eduhmansy.ru/personificirovannoe-finansirovanie-dopolnitelnogo-obrazovaniya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&#1093;&#1084;&#1072;&#1086;.&#1087;&#1092;&#1076;&#1086;.&#1088;&#1092;/" TargetMode="External"/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eduhmansy.ru/personificirovannoe-finansirovanie-dopolnitelnogo-obrazovaniya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&#1093;&#1084;&#1072;&#1086;.&#1087;&#1092;&#1076;&#1086;.&#1088;&#1092;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3105835"/>
            <a:ext cx="72728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ерсонифицированное финансирование </a:t>
            </a:r>
          </a:p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</a:t>
            </a:r>
            <a:r>
              <a:rPr lang="ru-RU" sz="28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детей</a:t>
            </a:r>
          </a:p>
        </p:txBody>
      </p:sp>
      <p:pic>
        <p:nvPicPr>
          <p:cNvPr id="3" name="Picture 11" descr="H:\Лого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81000"/>
            <a:ext cx="1015262" cy="1295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4" name="Прямоугольник 3"/>
          <p:cNvSpPr/>
          <p:nvPr/>
        </p:nvSpPr>
        <p:spPr>
          <a:xfrm>
            <a:off x="1619672" y="381000"/>
            <a:ext cx="65527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города Ханты-Мансийска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0686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332656"/>
            <a:ext cx="777686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  <a:cs typeface="Times New Roman"/>
              </a:rPr>
              <a:t>Информация об уполномоченном органе ответственном за апробацию и внедрение системы персонифицированного финансирования детей 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0340689"/>
              </p:ext>
            </p:extLst>
          </p:nvPr>
        </p:nvGraphicFramePr>
        <p:xfrm>
          <a:off x="827584" y="1397000"/>
          <a:ext cx="7776864" cy="4782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82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уполномоченного органа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Департамента образования Администрации города Ханты-Мансийска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9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ФИО руководителя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Личкун Юрий Михайлович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9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Контактный номер телефона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8-3467-326239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8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Основание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Постановление Администрации </a:t>
                      </a:r>
                      <a:b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города Ханты-Мансийска </a:t>
                      </a:r>
                      <a:b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 17.08.2017 № 771 «Об утверждении параметров персонифицированного финансирования дополнительного образования детей в городе </a:t>
                      </a:r>
                      <a:b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Ханты-Мансийске на 2017-2020 годы»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463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63509" y="624504"/>
            <a:ext cx="77768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000" b="1" dirty="0">
                <a:latin typeface="Times New Roman"/>
                <a:ea typeface="Calibri"/>
              </a:rPr>
              <a:t>Сведения о муниципальной уполномоченной организации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8467134"/>
              </p:ext>
            </p:extLst>
          </p:nvPr>
        </p:nvGraphicFramePr>
        <p:xfrm>
          <a:off x="827584" y="1397000"/>
          <a:ext cx="7776864" cy="47821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/>
                <a:gridCol w="3888432"/>
              </a:tblGrid>
              <a:tr h="8273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уполномоченной организации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Муниципальное автономное образовательное учреждение </a:t>
                      </a:r>
                      <a:b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</a:b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«Детский сад №22 «Планета детства»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9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ФИО руководителя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Полякова Елена Владимировна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7294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Контактный номер телефона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8-3467-336637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4820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Основание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Приказ Департамента образования Администрации города Ханты-Мансийска от 18.08.2017 № 614 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«Об определении муниципальной уполномоченной организации»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24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60648"/>
            <a:ext cx="82089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Информационная кампания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798765"/>
            <a:ext cx="864096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>
                <a:solidFill>
                  <a:srgbClr val="212745"/>
                </a:solidFill>
                <a:latin typeface="Times New Roman"/>
                <a:ea typeface="Calibri"/>
                <a:cs typeface="Times New Roman"/>
              </a:rPr>
              <a:t>информация об апробации системы персонифицированного финансирования размещена на сайтах образовательных организаций, опорной площадки – Межшкольный  учебный комбинат </a:t>
            </a:r>
            <a:r>
              <a:rPr lang="en-US" sz="2000" dirty="0">
                <a:solidFill>
                  <a:srgbClr val="212745"/>
                </a:solidFill>
                <a:latin typeface="Times New Roman"/>
                <a:ea typeface="Calibri"/>
                <a:cs typeface="Times New Roman"/>
                <a:hlinkClick r:id="rId2"/>
              </a:rPr>
              <a:t>http://www.mukhm.ru/index.php/personifitsirovannoe-finansirovanie-dopolnitelnogo-obrazovaniya-detej</a:t>
            </a:r>
            <a:endParaRPr lang="ru-RU" sz="2000" dirty="0">
              <a:solidFill>
                <a:srgbClr val="212745"/>
              </a:solidFill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" t="16551" r="2796" b="13393"/>
          <a:stretch/>
        </p:blipFill>
        <p:spPr bwMode="auto">
          <a:xfrm>
            <a:off x="251521" y="2429666"/>
            <a:ext cx="8640960" cy="4194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3179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8498" y="791822"/>
            <a:ext cx="466262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обзорная 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статья в городской общественно-политической газете «</a:t>
            </a:r>
            <a:r>
              <a:rPr lang="ru-RU" sz="2000" dirty="0" err="1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Самарово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– Ханты-Мансийск» от 25.05.2017 №</a:t>
            </a:r>
            <a:r>
              <a:rPr lang="ru-RU" sz="20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22</a:t>
            </a:r>
          </a:p>
          <a:p>
            <a:pPr lvl="0" algn="just"/>
            <a:endParaRPr lang="ru-RU" sz="1600" dirty="0" smtClean="0">
              <a:solidFill>
                <a:schemeClr val="tx2"/>
              </a:solidFill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60648"/>
            <a:ext cx="82089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Информационная кампания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353528"/>
            <a:ext cx="4824536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751511"/>
            <a:ext cx="3312368" cy="6053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26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260648"/>
            <a:ext cx="82089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Информационная кампания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27" r="18521" b="15179"/>
          <a:stretch/>
        </p:blipFill>
        <p:spPr bwMode="auto">
          <a:xfrm>
            <a:off x="755576" y="1772816"/>
            <a:ext cx="7632848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7" y="836978"/>
            <a:ext cx="828091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solidFill>
                  <a:srgbClr val="212745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</a:t>
            </a:r>
            <a:r>
              <a:rPr lang="ru-RU" sz="2000" dirty="0">
                <a:solidFill>
                  <a:srgbClr val="212745"/>
                </a:solidFill>
                <a:latin typeface="Times New Roman"/>
                <a:ea typeface="Times New Roman"/>
                <a:cs typeface="Times New Roman"/>
              </a:rPr>
              <a:t>нформация о системе размещена на портале органов </a:t>
            </a:r>
            <a:r>
              <a:rPr lang="ru-RU" sz="2000" dirty="0" smtClean="0">
                <a:solidFill>
                  <a:srgbClr val="212745"/>
                </a:solidFill>
                <a:latin typeface="Times New Roman"/>
                <a:ea typeface="Times New Roman"/>
                <a:cs typeface="Times New Roman"/>
              </a:rPr>
              <a:t>местного самоуправления </a:t>
            </a:r>
            <a:r>
              <a:rPr lang="ru-RU" sz="2000" dirty="0">
                <a:solidFill>
                  <a:srgbClr val="212745"/>
                </a:solidFill>
                <a:latin typeface="Times New Roman"/>
                <a:ea typeface="Times New Roman"/>
                <a:cs typeface="Times New Roman"/>
              </a:rPr>
              <a:t>города Ханты-Мансийска от 28.08.2017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4101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45478" y="783868"/>
            <a:ext cx="74888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000" dirty="0" smtClean="0">
                <a:solidFill>
                  <a:schemeClr val="tx2"/>
                </a:solidFill>
                <a:latin typeface="Times New Roman"/>
                <a:ea typeface="Times New Roman"/>
              </a:rPr>
              <a:t>сайт 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Департамента образования города </a:t>
            </a:r>
            <a:r>
              <a:rPr lang="ru-RU" sz="2000" dirty="0" smtClean="0">
                <a:solidFill>
                  <a:schemeClr val="tx2"/>
                </a:solidFill>
                <a:latin typeface="Times New Roman"/>
                <a:ea typeface="Times New Roman"/>
              </a:rPr>
              <a:t>Ханты-Мансийска, «</a:t>
            </a:r>
            <a:r>
              <a:rPr lang="ru-RU" sz="2000" dirty="0">
                <a:solidFill>
                  <a:schemeClr val="tx2"/>
                </a:solidFill>
                <a:latin typeface="Times New Roman"/>
                <a:ea typeface="Times New Roman"/>
              </a:rPr>
              <a:t>Персонифицированное финансирование дополнительного </a:t>
            </a:r>
            <a:r>
              <a:rPr lang="ru-RU" sz="2000" dirty="0" smtClean="0">
                <a:solidFill>
                  <a:schemeClr val="tx2"/>
                </a:solidFill>
                <a:latin typeface="Times New Roman"/>
                <a:ea typeface="Times New Roman"/>
              </a:rPr>
              <a:t>образования» </a:t>
            </a:r>
            <a:r>
              <a:rPr lang="ru-RU" sz="2000" u="sng" dirty="0" smtClean="0">
                <a:solidFill>
                  <a:schemeClr val="tx2"/>
                </a:solidFill>
                <a:latin typeface="Times New Roman"/>
                <a:ea typeface="Times New Roman"/>
                <a:hlinkClick r:id="rId2"/>
              </a:rPr>
              <a:t>http</a:t>
            </a:r>
            <a:r>
              <a:rPr lang="ru-RU" sz="2000" u="sng" dirty="0">
                <a:solidFill>
                  <a:schemeClr val="tx2"/>
                </a:solidFill>
                <a:latin typeface="Times New Roman"/>
                <a:ea typeface="Times New Roman"/>
                <a:hlinkClick r:id="rId2"/>
              </a:rPr>
              <a:t>://</a:t>
            </a:r>
            <a:r>
              <a:rPr lang="ru-RU" sz="2000" u="sng" dirty="0" smtClean="0">
                <a:solidFill>
                  <a:schemeClr val="tx2"/>
                </a:solidFill>
                <a:latin typeface="Times New Roman"/>
                <a:ea typeface="Times New Roman"/>
                <a:hlinkClick r:id="rId2"/>
              </a:rPr>
              <a:t>eduhmansy.ru/personificirovannoe-finansirovanie-dopolnitelnogo-obrazovaniya</a:t>
            </a:r>
            <a:endParaRPr lang="ru-RU" sz="2000" u="sng" dirty="0" smtClean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pPr lvl="0" algn="just"/>
            <a:endParaRPr lang="ru-RU" sz="2000" u="sng" dirty="0" smtClean="0">
              <a:solidFill>
                <a:schemeClr val="tx2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60648"/>
            <a:ext cx="82089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Информационная кампания</a:t>
            </a:r>
            <a:endParaRPr lang="ru-RU" sz="2800" b="1" dirty="0">
              <a:solidFill>
                <a:schemeClr val="tx2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89" r="1548" b="3757"/>
          <a:stretch/>
        </p:blipFill>
        <p:spPr bwMode="auto">
          <a:xfrm>
            <a:off x="1115616" y="2107307"/>
            <a:ext cx="7056784" cy="4468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2109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332656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Количество используемых </a:t>
            </a:r>
            <a:r>
              <a:rPr lang="ru-RU" sz="2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сертификатов </a:t>
            </a:r>
            <a:br>
              <a:rPr lang="ru-RU" sz="2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состоянию на 31.10.2017 г.</a:t>
            </a:r>
            <a:endParaRPr lang="ru-RU" sz="2400" b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5568486"/>
              </p:ext>
            </p:extLst>
          </p:nvPr>
        </p:nvGraphicFramePr>
        <p:xfrm>
          <a:off x="647564" y="1268760"/>
          <a:ext cx="8172908" cy="49572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3617"/>
                <a:gridCol w="2055075"/>
                <a:gridCol w="1944216"/>
              </a:tblGrid>
              <a:tr h="1829499"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Наименование вида дополнительной общеразвивающей программы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Количество используемых </a:t>
                      </a:r>
                      <a:r>
                        <a:rPr lang="ru-RU" sz="1800" b="1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сертификатов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Лимит в 2017 году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070013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Дополнительная общеобразовательная (общеразвивающая) программа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1470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1470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2057717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Адаптированная дополнительная общеобразовательная (общеразвивающая) программа для детей с ограниченными возможностями здоровья,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детей-инвалидов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86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87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-217951" y="-229852"/>
            <a:ext cx="9406850" cy="7187243"/>
            <a:chOff x="105294950" y="106763775"/>
            <a:chExt cx="9478399" cy="6748187"/>
          </a:xfrm>
        </p:grpSpPr>
        <p:sp>
          <p:nvSpPr>
            <p:cNvPr id="5" name="Rectangle 4"/>
            <p:cNvSpPr>
              <a:spLocks noChangeArrowheads="1" noChangeShapeType="1"/>
            </p:cNvSpPr>
            <p:nvPr/>
          </p:nvSpPr>
          <p:spPr bwMode="auto">
            <a:xfrm>
              <a:off x="105329669" y="106776480"/>
              <a:ext cx="9408962" cy="6670590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Rectangle 5"/>
            <p:cNvSpPr>
              <a:spLocks noChangeArrowheads="1" noChangeShapeType="1"/>
            </p:cNvSpPr>
            <p:nvPr/>
          </p:nvSpPr>
          <p:spPr bwMode="auto">
            <a:xfrm>
              <a:off x="105804150" y="107231775"/>
              <a:ext cx="8460000" cy="5760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0" algn="in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  <p:txBody>
            <a:bodyPr vert="horz" wrap="square" lIns="36576" tIns="36576" rIns="36576" bIns="36576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pic>
          <p:nvPicPr>
            <p:cNvPr id="1030" name="Picture 6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0">
              <a:off x="106164150" y="112775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1" name="Picture 7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80000">
              <a:off x="107766402" y="112731554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2" name="Picture 8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00000">
              <a:off x="111240150" y="112847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3" name="Picture 9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0">
              <a:off x="109512150" y="112775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4" name="Picture 10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240000">
              <a:off x="112752150" y="112775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5" name="Picture 11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80000">
              <a:off x="114084150" y="111695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6" name="Picture 12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240000">
              <a:off x="114186950" y="110327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7" name="Picture 13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80000">
              <a:off x="114186950" y="108923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8" name="Picture 14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80000">
              <a:off x="114084150" y="107591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39" name="Picture 15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0">
              <a:off x="111024150" y="106763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40" name="Picture 16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300000">
              <a:off x="109404150" y="106763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41" name="Picture 17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00000">
              <a:off x="107712150" y="106763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42" name="Picture 18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00000">
              <a:off x="106056150" y="106763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43" name="Picture 19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00000">
              <a:off x="105408150" y="109247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44" name="Picture 20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80000">
              <a:off x="112608150" y="106799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45" name="Picture 21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80000">
              <a:off x="105294950" y="107951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46" name="Picture 22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80000">
              <a:off x="105294950" y="111659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  <p:pic>
          <p:nvPicPr>
            <p:cNvPr id="1047" name="Picture 23" descr="NA02125_"/>
            <p:cNvPicPr preferRelativeResize="0">
              <a:picLocks noChangeArrowheads="1" noChangeShapeType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20000">
              <a:off x="105294950" y="110435775"/>
              <a:ext cx="586399" cy="664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0" algn="in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CCCCCC"/>
                    </a:outerShdw>
                  </a:effectLst>
                </a14:hiddenEffects>
              </a:ext>
            </a:extLst>
          </p:spPr>
        </p:pic>
      </p:grp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899592" y="404664"/>
            <a:ext cx="7648608" cy="55382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CCCCC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3200" b="1" u="none" strike="noStrike" cap="none" normalizeH="0" dirty="0" err="1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Справочно</a:t>
            </a:r>
            <a:r>
              <a:rPr kumimoji="0" lang="ru-RU" altLang="ru-RU" sz="3200" b="1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родителей: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1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Bookman Old Style" pitchFamily="18" charset="0"/>
                <a:cs typeface="Arial" pitchFamily="34" charset="0"/>
              </a:rPr>
              <a:t>Портал ПФДО — </a:t>
            </a:r>
            <a:r>
              <a:rPr kumimoji="0" lang="en-US" altLang="ru-RU" sz="2800" b="0" i="0" u="sng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Arial" pitchFamily="34" charset="0"/>
                <a:hlinkClick r:id="rId3"/>
              </a:rPr>
              <a:t>http://</a:t>
            </a:r>
            <a:r>
              <a:rPr kumimoji="0" lang="ru-RU" altLang="ru-RU" sz="2800" b="0" i="0" u="sng" strike="noStrike" cap="none" normalizeH="0" baseline="0" dirty="0" err="1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cs typeface="Arial" pitchFamily="34" charset="0"/>
                <a:hlinkClick r:id="rId3"/>
              </a:rPr>
              <a:t>хмао.пфдо.рф</a:t>
            </a:r>
            <a:endParaRPr kumimoji="0" lang="ru-RU" altLang="ru-RU" sz="2800" b="0" i="0" u="sng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1" i="1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2800" b="1" i="1" dirty="0" smtClean="0">
                <a:solidFill>
                  <a:srgbClr val="A50021"/>
                </a:solidFill>
                <a:latin typeface="Bookman Old Style" pitchFamily="18" charset="0"/>
                <a:cs typeface="Arial" pitchFamily="34" charset="0"/>
              </a:rPr>
              <a:t>Са</a:t>
            </a:r>
            <a:r>
              <a:rPr kumimoji="0" lang="ru-RU" altLang="ru-RU" sz="2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Bookman Old Style" pitchFamily="18" charset="0"/>
                <a:cs typeface="Arial" pitchFamily="34" charset="0"/>
              </a:rPr>
              <a:t>йт Департамента образования города Ханты-Мансийска, </a:t>
            </a:r>
            <a:br>
              <a:rPr kumimoji="0" lang="ru-RU" altLang="ru-RU" sz="2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Bookman Old Style" pitchFamily="18" charset="0"/>
                <a:cs typeface="Arial" pitchFamily="34" charset="0"/>
              </a:rPr>
            </a:br>
            <a:r>
              <a:rPr kumimoji="0" lang="en-US" altLang="ru-RU" sz="2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Bookman Old Style" pitchFamily="18" charset="0"/>
                <a:cs typeface="Arial" pitchFamily="34" charset="0"/>
              </a:rPr>
              <a:t>«</a:t>
            </a:r>
            <a:r>
              <a:rPr kumimoji="0" lang="ru-RU" altLang="ru-RU" sz="2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Bookman Old Style" pitchFamily="18" charset="0"/>
                <a:cs typeface="Arial" pitchFamily="34" charset="0"/>
              </a:rPr>
              <a:t>Персонифицированное финансирование дополнительного образования</a:t>
            </a:r>
            <a:r>
              <a:rPr kumimoji="0" lang="en-US" altLang="ru-RU" sz="2800" b="1" i="1" u="none" strike="noStrike" cap="none" normalizeH="0" baseline="0" dirty="0" smtClean="0">
                <a:ln>
                  <a:noFill/>
                </a:ln>
                <a:solidFill>
                  <a:srgbClr val="A50021"/>
                </a:solidFill>
                <a:effectLst/>
                <a:latin typeface="Bookman Old Style" pitchFamily="18" charset="0"/>
                <a:cs typeface="Arial" pitchFamily="34" charset="0"/>
              </a:rPr>
              <a:t>»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0" i="0" u="sng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Times New Roman" pitchFamily="18" charset="0"/>
                <a:cs typeface="Arial" pitchFamily="34" charset="0"/>
                <a:hlinkClick r:id="rId4"/>
              </a:rPr>
              <a:t>http://eduhmansy.ru/personificirovannoe-finansirovanie-dopolnitelnogo-obrazovaniya</a:t>
            </a:r>
            <a:endParaRPr kumimoji="0" lang="ru-RU" altLang="ru-RU" sz="2800" b="0" i="0" u="sng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200" b="0" i="0" u="sng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Bookman Old Style" pitchFamily="18" charset="0"/>
                <a:cs typeface="Arial" pitchFamily="34" charset="0"/>
              </a:rPr>
              <a:t>Уполномоченная организация — </a:t>
            </a:r>
            <a:br>
              <a:rPr kumimoji="0" lang="ru-RU" altLang="ru-RU" sz="2800" b="1" i="1" u="none" strike="noStrike" cap="none" normalizeH="0" baseline="0" dirty="0" smtClean="0">
                <a:ln>
                  <a:noFill/>
                </a:ln>
                <a:solidFill>
                  <a:srgbClr val="000080"/>
                </a:solidFill>
                <a:effectLst/>
                <a:latin typeface="Bookman Old Style" pitchFamily="18" charset="0"/>
                <a:cs typeface="Arial" pitchFamily="34" charset="0"/>
              </a:rPr>
            </a:b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8-3467-336637</a:t>
            </a:r>
            <a:endParaRPr kumimoji="0" lang="ru-RU" altLang="ru-RU" sz="2800" b="1" i="1" u="none" strike="noStrike" cap="none" normalizeH="0" baseline="0" dirty="0" smtClean="0">
              <a:ln>
                <a:noFill/>
              </a:ln>
              <a:solidFill>
                <a:srgbClr val="000080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000" b="1" i="1" u="none" strike="noStrike" cap="none" normalizeH="0" baseline="0" dirty="0" smtClean="0">
              <a:ln>
                <a:noFill/>
              </a:ln>
              <a:solidFill>
                <a:srgbClr val="A50021"/>
              </a:solidFill>
              <a:effectLst/>
              <a:latin typeface="Bookman Old Style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12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56094" y="2996952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296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6770" y="188640"/>
            <a:ext cx="8424936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нормативных правовых актов,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регулирующих </a:t>
            </a:r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системы 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ПФДО</a:t>
            </a:r>
          </a:p>
          <a:p>
            <a:pPr algn="ctr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07.05.2012 №599 «О мерах по реализации государственной политики в области образования и науки».</a:t>
            </a:r>
          </a:p>
          <a:p>
            <a:pPr algn="just"/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Указ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Президента Российской Федерации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01.06.2012 №761 «О Национальной стратегии действий в интересах детей на 2012 – 2017 годы».</a:t>
            </a:r>
          </a:p>
          <a:p>
            <a:pPr algn="just"/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Распоряжение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04.09.2014 №1726-р «Об утверждении Концепции развития дополнительного образования детей». </a:t>
            </a:r>
          </a:p>
          <a:p>
            <a:pPr algn="just"/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Распоряжение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РФ от 24.04.2015 №729-р (ред. от 28.01.2017) «Об утверждении плана мероприятий на 2015 – 2020 годы по реализации Концепции развития дополнительного образования детей, утв. распоряжением Правительства РФ от 04.09.2014 №1726-р».</a:t>
            </a:r>
          </a:p>
          <a:p>
            <a:pPr algn="just"/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Паспорт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приоритетного проекта «Доступное дополнительное образование для детей», утвержденный президиумом Совета при Президенте Российской Федерации по стратегическому развитию и приоритетным проектам (протокол от 30.11.2016  №11).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Распоряжение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 Губернатора Ханты-Мансийского автономного округа – Югры от 14.04.2017 №229-р «О плане мероприятий («дорожной карте») по введению персонифицированного финансирования дополнительного образования детей (Сертификата дополнительного образования) в Ханты-Мансийском автономном округе – Югре на 2017 год».</a:t>
            </a:r>
          </a:p>
          <a:p>
            <a:pPr algn="just"/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Концепция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персонифицированного финансирования системы  дополнительного образования детей в Ханты-Мансийском автономном округе-Югре (утверждена приказом Департамента образования и молодежной политики ХМАО-Югры от 10.07.2017 №1097, Департамента культуры ХМАО-Югры от 12.07.2017 №09-ОД-227/01-09, Департамента физической культуры и спорта ХМАО-Югры от 10.07.2017 №206).</a:t>
            </a:r>
          </a:p>
          <a:p>
            <a:pPr algn="just"/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Приказ </a:t>
            </a:r>
            <a:r>
              <a:rPr lang="ru-RU" sz="1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образования и молодежной политики Ханты-Мансийского автономного округа – Югры от 04.08.2016 №1224 «Об утверждении Правил персонифицированного финансирования дополнительного образования детей в городе Ханты-Мансийске</a:t>
            </a:r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	</a:t>
            </a:r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lang="ru-RU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города Ханты-Мансийска от 17.08.2017 №771 «Об утверждении параметров персонифицированного финансирования дополнительного образования детей в городе Ханты-Мансийске на 2017-2020 годы»</a:t>
            </a:r>
          </a:p>
        </p:txBody>
      </p:sp>
    </p:spTree>
    <p:extLst>
      <p:ext uri="{BB962C8B-B14F-4D97-AF65-F5344CB8AC3E}">
        <p14:creationId xmlns:p14="http://schemas.microsoft.com/office/powerpoint/2010/main" val="328613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260648"/>
            <a:ext cx="849694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spcAft>
                <a:spcPts val="0"/>
              </a:spcAft>
            </a:pPr>
            <a:r>
              <a:rPr lang="ru-RU" sz="2200" dirty="0">
                <a:solidFill>
                  <a:schemeClr val="tx2"/>
                </a:solidFill>
                <a:latin typeface="Times New Roman"/>
                <a:ea typeface="Times New Roman"/>
              </a:rPr>
              <a:t>Категории детей, которым предоставляются сертификаты дополнительного образования, закрепляющие гарантию по оплате выбираемых ребенком дополнительных общеобразовательных общеразвивающих программ в объеме, не превышающем установленный </a:t>
            </a:r>
            <a:r>
              <a:rPr lang="ru-RU" sz="2200" dirty="0" err="1">
                <a:solidFill>
                  <a:schemeClr val="tx2"/>
                </a:solidFill>
                <a:latin typeface="Times New Roman"/>
                <a:ea typeface="Times New Roman"/>
              </a:rPr>
              <a:t>подушевой</a:t>
            </a:r>
            <a:r>
              <a:rPr lang="ru-RU" sz="2200" dirty="0">
                <a:solidFill>
                  <a:schemeClr val="tx2"/>
                </a:solidFill>
                <a:latin typeface="Times New Roman"/>
                <a:ea typeface="Times New Roman"/>
              </a:rPr>
              <a:t> </a:t>
            </a:r>
            <a:r>
              <a:rPr lang="ru-RU" sz="2200" dirty="0" smtClean="0">
                <a:solidFill>
                  <a:schemeClr val="tx2"/>
                </a:solidFill>
                <a:latin typeface="Times New Roman"/>
                <a:ea typeface="Times New Roman"/>
              </a:rPr>
              <a:t>норматив: </a:t>
            </a:r>
          </a:p>
          <a:p>
            <a:pPr indent="449580" algn="just">
              <a:spcAft>
                <a:spcPts val="0"/>
              </a:spcAft>
            </a:pPr>
            <a:endParaRPr lang="ru-RU" sz="2200" dirty="0" smtClean="0">
              <a:solidFill>
                <a:schemeClr val="tx2"/>
              </a:solidFill>
              <a:latin typeface="Times New Roman"/>
              <a:ea typeface="Times New Roman"/>
            </a:endParaRPr>
          </a:p>
          <a:p>
            <a:pPr indent="449263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дети </a:t>
            </a:r>
            <a:r>
              <a:rPr lang="ru-RU" sz="22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без ограниченных возможностей здоровья, препятствующих получению образования без создания специальных условий, в возрасте от 5 до 18 лет, осваивающие дополнительные общеобразовательные (общеразвивающие) программы не дифференцированные по уровням освоения, а также дополнительные общеразвивающие </a:t>
            </a:r>
            <a:r>
              <a:rPr lang="ru-RU" sz="2200" dirty="0" err="1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разноуровневые</a:t>
            </a:r>
            <a:r>
              <a:rPr lang="ru-RU" sz="22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 программы стартового </a:t>
            </a:r>
            <a:r>
              <a:rPr lang="ru-RU" sz="2200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уровня;</a:t>
            </a:r>
          </a:p>
          <a:p>
            <a:pPr algn="just">
              <a:spcAft>
                <a:spcPts val="0"/>
              </a:spcAft>
            </a:pPr>
            <a:endParaRPr lang="ru-RU" sz="2200" dirty="0" smtClean="0">
              <a:solidFill>
                <a:schemeClr val="tx2"/>
              </a:solidFill>
              <a:latin typeface="Times New Roman"/>
              <a:ea typeface="Times New Roman"/>
              <a:cs typeface="Times New Roman"/>
            </a:endParaRPr>
          </a:p>
          <a:p>
            <a:pPr indent="449263" algn="just"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ru-RU" sz="2200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дети </a:t>
            </a:r>
            <a:r>
              <a:rPr lang="ru-RU" sz="22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с ограниченными возможностями здоровья, препятствующими получению образования без создания специальных условий, дети-инвалиды в возрасте от 5 до </a:t>
            </a:r>
            <a:r>
              <a:rPr lang="ru-RU" sz="2200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18 </a:t>
            </a:r>
            <a:r>
              <a:rPr lang="ru-RU" sz="2200" dirty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лет, осваивающие адаптированные дополнительные общеобразовательные (общеразвивающие) </a:t>
            </a:r>
            <a:r>
              <a:rPr lang="ru-RU" sz="2200" dirty="0" smtClean="0">
                <a:solidFill>
                  <a:schemeClr val="tx2"/>
                </a:solidFill>
                <a:latin typeface="Times New Roman"/>
                <a:ea typeface="Times New Roman"/>
                <a:cs typeface="Times New Roman"/>
              </a:rPr>
              <a:t>программы</a:t>
            </a:r>
            <a:endParaRPr lang="ru-RU" sz="2200" u="none" strike="noStrike" spc="0" dirty="0">
              <a:solidFill>
                <a:schemeClr val="tx2"/>
              </a:solidFill>
              <a:effectLst/>
              <a:latin typeface="Times New Roman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902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71871" y="1484784"/>
            <a:ext cx="792088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дополнительного образования – </a:t>
            </a: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именной </a:t>
            </a:r>
            <a:r>
              <a:rPr lang="ru-RU" sz="24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документ. </a:t>
            </a:r>
            <a:endParaRPr lang="ru-RU" sz="2400" b="1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400" b="1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  </a:t>
            </a:r>
            <a:r>
              <a:rPr lang="ru-RU" sz="24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удостоверяет право на персонифицированное финансовое обеспечение получения доступной услуги дополнительного образования  в организации,  осуществляющей образовательную деятельность по реализации общеобразовательных программ дополнительного </a:t>
            </a: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just"/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75856" y="1628800"/>
            <a:ext cx="2520280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prstClr val="black"/>
                </a:solidFill>
              </a:rPr>
              <a:t>Государственная образовательная организация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283417" y="2564904"/>
            <a:ext cx="2520280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prstClr val="black"/>
                </a:solidFill>
              </a:rPr>
              <a:t>муниципальная образовательная организация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275856" y="3501008"/>
            <a:ext cx="2520280" cy="6480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prstClr val="black"/>
                </a:solidFill>
              </a:rPr>
              <a:t>частная организация, осуществляющая образовательную деятельность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283417" y="4581128"/>
            <a:ext cx="2520280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prstClr val="black"/>
                </a:solidFill>
              </a:rPr>
              <a:t>Индивидуальный предприниматель</a:t>
            </a:r>
            <a:endParaRPr lang="ru-RU" sz="1200" dirty="0">
              <a:solidFill>
                <a:prstClr val="black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79512" y="2492896"/>
            <a:ext cx="1800200" cy="1800200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Ребенок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19781304">
            <a:off x="1940786" y="2158249"/>
            <a:ext cx="960607" cy="241309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5" name="Стрелка вправо 34"/>
          <p:cNvSpPr/>
          <p:nvPr/>
        </p:nvSpPr>
        <p:spPr>
          <a:xfrm rot="21028107">
            <a:off x="2107484" y="2821791"/>
            <a:ext cx="960607" cy="241309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6" name="Стрелка вправо 35"/>
          <p:cNvSpPr/>
          <p:nvPr/>
        </p:nvSpPr>
        <p:spPr>
          <a:xfrm rot="943280">
            <a:off x="2106108" y="3602112"/>
            <a:ext cx="960607" cy="241309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39" name="Стрелка вправо 38"/>
          <p:cNvSpPr/>
          <p:nvPr/>
        </p:nvSpPr>
        <p:spPr>
          <a:xfrm rot="2033996">
            <a:off x="1926666" y="4172440"/>
            <a:ext cx="960607" cy="24130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380312" y="2816932"/>
            <a:ext cx="1512168" cy="1152128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err="1" smtClean="0">
                <a:solidFill>
                  <a:prstClr val="white"/>
                </a:solidFill>
              </a:rPr>
              <a:t>Муниципаль-ный</a:t>
            </a:r>
            <a:r>
              <a:rPr lang="ru-RU" sz="1400" b="1" dirty="0" smtClean="0">
                <a:solidFill>
                  <a:prstClr val="white"/>
                </a:solidFill>
              </a:rPr>
              <a:t> бюджет</a:t>
            </a:r>
            <a:endParaRPr lang="ru-RU" sz="1400" b="1" dirty="0">
              <a:solidFill>
                <a:prstClr val="white"/>
              </a:solidFill>
            </a:endParaRPr>
          </a:p>
        </p:txBody>
      </p:sp>
      <p:sp>
        <p:nvSpPr>
          <p:cNvPr id="40" name="Стрелка вправо 39"/>
          <p:cNvSpPr/>
          <p:nvPr/>
        </p:nvSpPr>
        <p:spPr>
          <a:xfrm rot="12555053">
            <a:off x="6297904" y="2424172"/>
            <a:ext cx="960607" cy="241309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1" name="Стрелка вправо 40"/>
          <p:cNvSpPr/>
          <p:nvPr/>
        </p:nvSpPr>
        <p:spPr>
          <a:xfrm rot="11537038">
            <a:off x="6170850" y="2943123"/>
            <a:ext cx="960607" cy="241309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2" name="Стрелка вправо 41"/>
          <p:cNvSpPr/>
          <p:nvPr/>
        </p:nvSpPr>
        <p:spPr>
          <a:xfrm rot="10431406">
            <a:off x="6166329" y="3602112"/>
            <a:ext cx="960607" cy="241309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43" name="Стрелка вправо 42"/>
          <p:cNvSpPr/>
          <p:nvPr/>
        </p:nvSpPr>
        <p:spPr>
          <a:xfrm rot="9056668">
            <a:off x="6297466" y="4201739"/>
            <a:ext cx="960607" cy="241309"/>
          </a:xfrm>
          <a:prstGeom prst="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94900" y="6201812"/>
            <a:ext cx="90136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гарантия оплаты услуги дополнительного образования, предоставляемой ребенку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893290" y="332656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Общая концепция персонифицированного финансирования</a:t>
            </a:r>
            <a:endParaRPr lang="ru-RU" sz="2200" b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81440" y="1340768"/>
            <a:ext cx="3074735" cy="4752528"/>
          </a:xfrm>
          <a:prstGeom prst="roundRect">
            <a:avLst/>
          </a:prstGeom>
          <a:noFill/>
          <a:ln w="5715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05088" y="5445388"/>
            <a:ext cx="21932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ертифицированные</a:t>
            </a:r>
          </a:p>
          <a:p>
            <a:pPr algn="ctr"/>
            <a:r>
              <a:rPr lang="ru-RU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</a:t>
            </a:r>
            <a:endParaRPr lang="ru-RU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1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2" grpId="0" animBg="1"/>
      <p:bldP spid="33" grpId="0" animBg="1"/>
      <p:bldP spid="34" grpId="0" animBg="1"/>
      <p:bldP spid="9" grpId="0" animBg="1"/>
      <p:bldP spid="19" grpId="0" animBg="1"/>
      <p:bldP spid="35" grpId="0" animBg="1"/>
      <p:bldP spid="36" grpId="0" animBg="1"/>
      <p:bldP spid="39" grpId="0" animBg="1"/>
      <p:bldP spid="20" grpId="0" animBg="1"/>
      <p:bldP spid="40" grpId="0" animBg="1"/>
      <p:bldP spid="41" grpId="0" animBg="1"/>
      <p:bldP spid="42" grpId="0" animBg="1"/>
      <p:bldP spid="43" grpId="0" animBg="1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52736"/>
            <a:ext cx="7488832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сертификата </a:t>
            </a:r>
            <a:r>
              <a:rPr lang="ru-RU" sz="24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</a:t>
            </a: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образования:</a:t>
            </a:r>
          </a:p>
          <a:p>
            <a:endParaRPr lang="ru-RU" sz="2400" b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3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персонифицированного </a:t>
            </a:r>
            <a:r>
              <a:rPr lang="ru-RU" sz="23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финансирования</a:t>
            </a:r>
          </a:p>
          <a:p>
            <a:endParaRPr lang="ru-RU" sz="2400" b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 </a:t>
            </a: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учета.</a:t>
            </a:r>
          </a:p>
          <a:p>
            <a:endParaRPr lang="ru-RU" sz="2400" b="1" dirty="0" smtClean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Независимо от вида сертификата, каждый получает доступ в личный кабинет информационной системы персонифицированного финансирования</a:t>
            </a:r>
            <a:endParaRPr lang="ru-RU" sz="2400" b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556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476672"/>
            <a:ext cx="734481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</a:t>
            </a:r>
            <a:r>
              <a:rPr lang="ru-RU" sz="2400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сертификата</a:t>
            </a:r>
          </a:p>
          <a:p>
            <a:pPr algn="ctr"/>
            <a:endParaRPr lang="ru-RU" sz="2400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Заявление </a:t>
            </a:r>
            <a:r>
              <a:rPr lang="ru-RU" sz="24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включении в систему ПФДО от родителей (законных представителей) детей с приложением копий необходимых документов подается в любое образовательное учреждение города Ханты-Мансийска, включенное в реестр поставщиков услуг дополнительного </a:t>
            </a:r>
            <a:r>
              <a:rPr lang="ru-RU" sz="24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</a:t>
            </a:r>
          </a:p>
          <a:p>
            <a:pPr algn="just"/>
            <a:endParaRPr lang="ru-RU" sz="2400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Решение </a:t>
            </a:r>
            <a:r>
              <a:rPr lang="ru-RU" sz="2400" dirty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включении ребенка в систему ПФДО принимается уполномоченной организацией на основании рассмотрения заявления в течение трех дней и сообщается родителям (законным представителям) детей по электронной почте и/или по телефону, указанному в заявлении</a:t>
            </a:r>
          </a:p>
        </p:txBody>
      </p:sp>
    </p:spTree>
    <p:extLst>
      <p:ext uri="{BB962C8B-B14F-4D97-AF65-F5344CB8AC3E}">
        <p14:creationId xmlns:p14="http://schemas.microsoft.com/office/powerpoint/2010/main" val="2428782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12" y="1916832"/>
            <a:ext cx="8676456" cy="3514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27584" y="692696"/>
            <a:ext cx="77768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Портал (информационная система) </a:t>
            </a:r>
            <a:br>
              <a:rPr lang="ru-RU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персонифицированного финансирования </a:t>
            </a:r>
          </a:p>
          <a:p>
            <a:pPr algn="ctr"/>
            <a:r>
              <a:rPr lang="ru-RU" b="1" dirty="0" smtClean="0">
                <a:solidFill>
                  <a:srgbClr val="21274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образования детей в ХМАО – Югре </a:t>
            </a:r>
            <a:endParaRPr lang="ru-RU" b="1" dirty="0">
              <a:solidFill>
                <a:srgbClr val="21274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3231" y="5805264"/>
            <a:ext cx="2507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  <a:hlinkClick r:id="rId3"/>
              </a:rPr>
              <a:t>http://</a:t>
            </a:r>
            <a:r>
              <a:rPr lang="ru-RU" dirty="0" err="1">
                <a:solidFill>
                  <a:prstClr val="black"/>
                </a:solidFill>
                <a:hlinkClick r:id="rId3"/>
              </a:rPr>
              <a:t>хмао.пфдо.рф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786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5067849"/>
              </p:ext>
            </p:extLst>
          </p:nvPr>
        </p:nvGraphicFramePr>
        <p:xfrm>
          <a:off x="755576" y="1484784"/>
          <a:ext cx="7848872" cy="4465320"/>
        </p:xfrm>
        <a:graphic>
          <a:graphicData uri="http://schemas.openxmlformats.org/drawingml/2006/table">
            <a:tbl>
              <a:tblPr firstRow="1" firstCol="1" bandRow="1"/>
              <a:tblGrid>
                <a:gridCol w="7848872"/>
              </a:tblGrid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МБУ ДО СЮН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МБУДО "Патриот"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5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МБУ ДО "Центр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психолого-педагогической,</a:t>
                      </a:r>
                      <a:r>
                        <a:rPr lang="ru-RU" sz="20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медицинской и социальной </a:t>
                      </a: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помощи"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МБУДО "МУК"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МБУДО "СЮТ"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ДОД ЦРТДиЮ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МБУДО «ДШИ»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МБУ ДО "ДЭКОЦ"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МБДОУ Детский сад №9 "Одуванчик"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МБОУ «СОШ № 6 им. Сирина Н.И.»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ЧУДО "Лингвистический центр "Новый взгляд"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3157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ЧУДО "Центр обучения "Толмач"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699344" y="332656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Перечень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организаций </a:t>
            </a: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– </a:t>
            </a:r>
            <a:b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</a:br>
            <a:r>
              <a:rPr lang="ru-RU" sz="28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поставщиков </a:t>
            </a:r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Times New Roman"/>
              </a:rPr>
              <a:t>образовательных услуг</a:t>
            </a:r>
            <a:endParaRPr lang="ru-RU" sz="28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6102588"/>
            <a:ext cx="79208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В реестр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общеобразовательных программ включено 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90 </a:t>
            </a:r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/>
                <a:ea typeface="Calibri"/>
              </a:rPr>
              <a:t>программ</a:t>
            </a:r>
            <a:endParaRPr lang="ru-RU" sz="2000" b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05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534</TotalTime>
  <Words>500</Words>
  <Application>Microsoft Office PowerPoint</Application>
  <PresentationFormat>Экран (4:3)</PresentationFormat>
  <Paragraphs>115</Paragraphs>
  <Slides>18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Bookman Old Style</vt:lpstr>
      <vt:lpstr>Calibri</vt:lpstr>
      <vt:lpstr>Georgia</vt:lpstr>
      <vt:lpstr>Times New Roman</vt:lpstr>
      <vt:lpstr>Trebuchet MS</vt:lpstr>
      <vt:lpstr>Wingdings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Гришко Людмила Викторовна</dc:creator>
  <cp:lastModifiedBy>Кривоногов В.В.</cp:lastModifiedBy>
  <cp:revision>44</cp:revision>
  <cp:lastPrinted>2017-09-12T12:19:14Z</cp:lastPrinted>
  <dcterms:created xsi:type="dcterms:W3CDTF">2017-09-12T10:54:58Z</dcterms:created>
  <dcterms:modified xsi:type="dcterms:W3CDTF">2020-05-04T02:02:06Z</dcterms:modified>
</cp:coreProperties>
</file>